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72" r:id="rId5"/>
    <p:sldId id="271" r:id="rId6"/>
    <p:sldId id="273" r:id="rId7"/>
    <p:sldId id="261" r:id="rId8"/>
    <p:sldId id="268" r:id="rId9"/>
    <p:sldId id="269" r:id="rId10"/>
    <p:sldId id="276" r:id="rId11"/>
    <p:sldId id="280" r:id="rId12"/>
    <p:sldId id="285" r:id="rId13"/>
    <p:sldId id="289" r:id="rId14"/>
    <p:sldId id="290" r:id="rId15"/>
    <p:sldId id="274" r:id="rId16"/>
    <p:sldId id="281" r:id="rId17"/>
    <p:sldId id="258" r:id="rId18"/>
    <p:sldId id="288" r:id="rId19"/>
    <p:sldId id="286" r:id="rId20"/>
    <p:sldId id="278" r:id="rId21"/>
    <p:sldId id="282" r:id="rId22"/>
    <p:sldId id="28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9B3B-09B9-4544-BE91-BDB128B56118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AD382-6AB6-4D43-A6EB-717ABBB285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94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8C51B-4F1C-B177-4715-AAFB6C541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61E651-CD15-4833-A5FF-711260C6C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AA317-B59E-4FCB-9E8E-43827B2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CA97-0BA0-4DA6-AEEC-E344C06DB0CE}" type="datetime1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29090E-53D1-7AEE-5102-388A4450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BEA7E6-6CFB-3715-D58E-6D4626A3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11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0E0C5-FCB8-1A28-B1A8-0E6B30B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A5908C-8650-3ECC-1400-E6FBB744E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53CFD-2E78-C6FD-31A3-03E3229D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5843-DB4A-4E02-974B-380F1762B67E}" type="datetime1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CF0D5F-4CB0-6F5D-5C16-47EC377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7F3BC9-B130-C817-F3AE-0310C772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04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2EBB65-4B9B-FE6C-3168-5EC4C48CC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F709CB-35C4-3BA9-51AA-279CAB4EB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BA63DC-D087-70DB-2A5A-978DDC32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913A-2866-43CD-8854-2B6F871D7D05}" type="datetime1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C65819-01D1-3096-521B-46D2FC68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5A26B-B038-91FB-CB8C-95433435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06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77681-5778-E7AD-25FD-D0CFF9F5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E55FF-9C06-D1A2-B421-6BCFCE989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402285-2253-F7A6-12A7-B87AA9C3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CD7-0860-42C1-84CF-B137B1103776}" type="datetime1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AE0CC2-6BC5-AD48-95B5-45D10C0D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C9CA56-F731-9A50-6B33-C9486F31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02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1B318-46EE-9660-E4CD-B77E7892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F8362F-D53C-B449-0200-F58541C4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976400-3941-DD09-3386-A14BCF97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FEC-E4D0-4015-B42A-F7C99CF319C2}" type="datetime1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41E379-183B-9008-16E2-F5010D93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DB6892-86EA-B0DE-5B06-710B5797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29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12BA4-FB79-2CD9-4269-210BE156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3A37B-D52C-8740-F0D9-17CC07FC2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8146A5-ECC8-A5F5-AD89-F5ED3BACB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FEA511-2CA7-7C53-CFE0-54D5DDA2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8E5-AB2B-43DB-BA6D-9F596649A792}" type="datetime1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EEDAFE-F995-747A-91BB-69465C6E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D8A63C-E0CE-8A31-1B90-F361380D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5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1B740-3408-61FD-447E-090E0DEC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24B25F-6675-FD8C-4668-21EEDB8F8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25D143-5356-DD46-B623-90592552C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5B049B-7BCC-A63C-ECEF-4082C37F7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544252-89E6-F200-BEC2-1D9DBD0F4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F3EA60-5813-979D-F355-A2D03773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FA1-61F8-461E-B8A7-E8CFCA12C390}" type="datetime1">
              <a:rPr lang="cs-CZ" smtClean="0"/>
              <a:t>23.01.2025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560F06-CEF7-D25A-55C9-F2976F4B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FDB39E-37E8-0A74-D387-92073EB4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15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33B6E-106C-E34A-A2E9-17C2898E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4DA34D-E335-59C0-7CB9-E661AF05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3D54-D38A-42A1-8746-1566F6671C4E}" type="datetime1">
              <a:rPr lang="cs-CZ" smtClean="0"/>
              <a:t>23.01.2025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A1F225-65D7-63CC-5012-C9490A38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CECD1D-269F-9506-CEE0-D8309C6F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3E2C09-D6A0-1B09-FEA4-605FDA7F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6CD-32C3-44BE-A466-A2B231A14BEF}" type="datetime1">
              <a:rPr lang="cs-CZ" smtClean="0"/>
              <a:t>23.01.2025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2576CB-F019-FF96-D756-EBDE5E6F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86C983-B9B6-BA65-F992-FBBFC659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2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AD6C7-3C54-49B5-8146-6070CCC2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075C5C-6F35-64D5-DC1B-0F1D89CF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3C080E-0612-CAB9-C5E8-324FEA0E7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E1FF72-88D4-9E01-9746-F0C523AD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BC0-B3BD-402C-993D-CB556B720379}" type="datetime1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712614-BC8A-CA2D-09CA-F0601943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9E862D-EDBE-1B6C-AABE-82074857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90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95E64-9E22-4608-1F24-A8A1FB1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952DAE5-4F50-F8C7-8DFA-376F4E397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BB8E8B-AFCD-8639-7AA5-6368D927B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383DEA-5BE0-8307-34E6-EDFE252F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2FAE-0CD2-4373-9A5D-F33CC9F515E6}" type="datetime1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8EFF16-0F7D-7426-D92B-23CD032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CB0A69-9D89-92A5-F751-E065B4AB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27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2A5798-E3BC-D78E-D23F-D8CC00A6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DDA651-EA24-3A89-870E-E46D9BF79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CA52-350B-5F7F-37F3-87ECAE7CD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D2B4-8026-40AC-9526-4DE0C71F8946}" type="datetime1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AB466-1CE6-C3FF-4F50-A89A2FE20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Setkání lektorů TŠ 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96CBCD-93E4-0D75-F151-610EB1CE2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67D7-7DC1-4FC9-A4CE-E1E5F311C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2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vorivaskola.cz/dusevni-hygiena-a-prace-se-stresem/a149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webinar.com/200-148-493/11402750faeaf8f449e73851d234aff6" TargetMode="External"/><Relationship Id="rId2" Type="http://schemas.openxmlformats.org/officeDocument/2006/relationships/hyperlink" Target="https://app.livewebinar.com/200-148-493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vorivaskola.cz/admin/action/edit/429?lang=c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vorivapedagogika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vorivaskola.cz/f8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48000" b="-1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811B4-4EAB-8BBD-820E-05813FDEB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cs-CZ" dirty="0">
                <a:latin typeface="Bahnschrift SemiBold" panose="020B0502040204020203" pitchFamily="34" charset="0"/>
              </a:rPr>
              <a:t>Setkání lektorů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34E3D1-B478-E2E8-E53B-0FE3992A9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148" y="3498980"/>
            <a:ext cx="9144000" cy="66247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Bahnschrift SemiBold" panose="020B0502040204020203" pitchFamily="34" charset="0"/>
              </a:rPr>
              <a:t>10.-12.1.2025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3B4AA3-05D4-EE4A-105B-F140F50B0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16" y="4429919"/>
            <a:ext cx="2639568" cy="1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8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F3A02-0717-C2A0-7E70-5C168C9B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56" y="256638"/>
            <a:ext cx="10515600" cy="743003"/>
          </a:xfrm>
        </p:spPr>
        <p:txBody>
          <a:bodyPr>
            <a:normAutofit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Plánování akcí, specifikace obsahů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1F2130-D198-9A30-E6F4-3D3C4C6A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264132"/>
            <a:ext cx="11618752" cy="504765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3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složité – sladit termíny, vypsat, všude vyvěsit, propagovat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3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úspěšné obsazení nezbytné zavěsit co nejdřív s dobře formulovaným obsahem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Obsahy nutno specifikovat - &gt; administrace do </a:t>
            </a:r>
            <a:r>
              <a:rPr lang="cs-CZ" sz="3200" kern="100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31.1.2025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300" kern="100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Náležitosti obsahu akce: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Specifikace cílové skupiny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vedení akce (přednáška, praktické/video ukázky, </a:t>
            </a:r>
            <a:r>
              <a:rPr lang="cs-CZ" sz="2200" kern="1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vizualizér</a:t>
            </a: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interakce účastníků,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Jaká podtémata zazní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Výstup (co se dozví, naučí, vyzkouší, přínos do praxe,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Nebojte se být konkrétní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Poskytnuté materiály (prezentace, Vaše materiály, naše karty a šablony) </a:t>
            </a:r>
            <a:r>
              <a:rPr lang="cs-CZ" sz="14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 poskytnete, je na vás</a:t>
            </a:r>
            <a:endParaRPr lang="cs-CZ" sz="2200" kern="1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si mají účastníci připravit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 lektorovi)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0F0F618-D9AD-28C6-FE98-05D952A7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FADE91-09C1-6A30-2749-EC29E1095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F3A02-0717-C2A0-7E70-5C168C9B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64" y="256638"/>
            <a:ext cx="10515600" cy="660171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Vzorový obsah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1F2130-D198-9A30-E6F4-3D3C4C6A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25" y="916809"/>
            <a:ext cx="11437749" cy="562210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2400" b="1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Duševní hygiena a práce se stresem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Kurz je určen primárně všem pedagogickým pracovníkům, různých stupňů vzdělávání a typů škol. Přínosný může být také pro výchovné poradce, vedení škol, nebo asistenty pedagoga či jiné nepedagogické pracovníky. </a:t>
            </a:r>
          </a:p>
          <a:p>
            <a:pPr marL="0" indent="0">
              <a:buNone/>
            </a:pPr>
            <a:r>
              <a:rPr lang="cs-CZ" sz="1800" b="1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Webinář bude veden formou přednášky, </a:t>
            </a:r>
            <a:r>
              <a:rPr lang="cs-CZ" sz="1800" b="1" dirty="0">
                <a:solidFill>
                  <a:srgbClr val="222222"/>
                </a:solidFill>
                <a:latin typeface="Bahnschrift" panose="020B0502040204020203" pitchFamily="34" charset="0"/>
              </a:rPr>
              <a:t>můžete se těšit </a:t>
            </a:r>
            <a:r>
              <a:rPr lang="cs-CZ" sz="1800" b="1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na tato témata:</a:t>
            </a:r>
            <a:endParaRPr lang="cs-CZ" sz="1800" b="0" i="0" dirty="0">
              <a:solidFill>
                <a:srgbClr val="222222"/>
              </a:solidFill>
              <a:effectLst/>
              <a:latin typeface="Bahnschrift" panose="020B0502040204020203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specifika práce pedagoga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konkrétní profesní stresová zátěž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techniky na práci s tělem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techniky na práci s emocionálními potřebami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kognitivní možnosti duševní hygieny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sociální zapojení a společné aktivity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práce s akutním stresem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práce s chronickým stresem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základy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wellbeingu</a:t>
            </a:r>
            <a:endParaRPr lang="cs-CZ" sz="1800" b="0" i="0" dirty="0">
              <a:solidFill>
                <a:srgbClr val="222222"/>
              </a:solidFill>
              <a:effectLst/>
              <a:latin typeface="Bahnschrift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222222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Na webinář si připravte psací pomůcky a blok na psaní poznámek, prezentace nebude k dispozici.</a:t>
            </a:r>
          </a:p>
          <a:p>
            <a:endParaRPr lang="cs-CZ" sz="2400" dirty="0">
              <a:latin typeface="Bahnschrift" panose="020B0502040204020203" pitchFamily="34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0F0F618-D9AD-28C6-FE98-05D952A7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FADE91-09C1-6A30-2749-EC29E1095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16C8-55FC-4184-9B55-D538F7E4F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B3A1E-E28E-2977-6892-B085012F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64" y="256638"/>
            <a:ext cx="10515600" cy="660171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Vzorový popis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C59726-7D6D-B83E-7A5E-A20AA1AEA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25" y="916809"/>
            <a:ext cx="11437749" cy="562210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16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Profese učitele může být hezkou životní náplní, ale také výzvou a náročným zaměstnáním. S měnící se společností se kladou stále vyšší nároky na roli učitele, jak po stránce profesní, tak emocionální. Snadno se může stát, že se začne projevovat syndrom vyhoření, nebo stres přeroste v nějaké psychické obtíže. Jedním z cílů webináře je naučit se pozorovat sebe a své emoce a potřeby a položit základy své preventivní psychohygieny.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Webinář je veden formou přednášky s možností kladení dotazů ze strany účastníků v chatu.</a:t>
            </a:r>
          </a:p>
          <a:p>
            <a:pPr marL="0" indent="0" algn="l">
              <a:buNone/>
            </a:pPr>
            <a:endParaRPr lang="cs-CZ" sz="1600" b="0" i="0" dirty="0">
              <a:solidFill>
                <a:srgbClr val="222222"/>
              </a:solidFill>
              <a:effectLst/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cs-CZ" sz="1600" b="1" i="1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Lektor:</a:t>
            </a:r>
            <a:r>
              <a:rPr lang="cs-CZ" sz="1600" b="0" i="1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 </a:t>
            </a:r>
            <a:r>
              <a:rPr lang="cs-CZ" sz="1600" b="1" i="1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Mgr. Jiří Halda</a:t>
            </a:r>
            <a:endParaRPr lang="cs-CZ" sz="1600" b="0" i="1" dirty="0">
              <a:solidFill>
                <a:srgbClr val="222222"/>
              </a:solidFill>
              <a:effectLst/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cs-CZ" sz="1600" b="0" i="1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Mgr. Jiří Halda je speciální pedagog, lektor a rodinný terapeut. Orientuje se na poruchy chování a učení a rodinné vztahy. To, že poruchy vychází z chybných rodinných vzorů, je dávno známo. Proto je problém dítěte vždy problémem celé rodiny. Orientuje se tedy na rodinu jako organismus, kde má být všem dobře a všichni si mají být jisti svým místem.</a:t>
            </a:r>
            <a:br>
              <a:rPr lang="cs-CZ" sz="1600" b="0" i="1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</a:br>
            <a:r>
              <a:rPr lang="cs-CZ" sz="1600" b="0" i="1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Říká o sobě: Zaměřuji se především na problematiku výchovy dětí, předškolní zralosti a procesů učení. V personálním poradenství se specializuji na vztahy, vnitřní ladění a osobnostní náhled. Jsem zneklidněn rozpadem pravidel ve výchově, ve vztazích a v </a:t>
            </a:r>
            <a:r>
              <a:rPr lang="cs-CZ" sz="1600" b="0" i="1" dirty="0" err="1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rozbředávání</a:t>
            </a:r>
            <a:r>
              <a:rPr lang="cs-CZ" sz="1600" b="0" i="1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 motivace lidí dělat cokoliv v životě s chutí a snažím se být v tomto oboru prospěšný. Jsou to obory, které se vzájemně doplňují. Jsem vášnivý, ale nedostatečně nadaný kytarista, průměrný, ale snažící se manžel a mým hlavním koníčkem je kombinace válení a povalování.</a:t>
            </a:r>
          </a:p>
          <a:p>
            <a:pPr marL="0" indent="0" algn="l">
              <a:buNone/>
            </a:pPr>
            <a:endParaRPr lang="cs-CZ" sz="1600" b="0" i="0" dirty="0">
              <a:solidFill>
                <a:srgbClr val="222222"/>
              </a:solidFill>
              <a:effectLst/>
              <a:latin typeface="Bahnschrift" panose="020B0502040204020203" pitchFamily="34" charset="0"/>
            </a:endParaRPr>
          </a:p>
          <a:p>
            <a:r>
              <a:rPr lang="cs-CZ" sz="1800" dirty="0">
                <a:latin typeface="Bahnschrift" panose="020B0502040204020203" pitchFamily="34" charset="0"/>
              </a:rPr>
              <a:t>Do popisu už může jít text v odstavcích, to míň důležité, obecnější</a:t>
            </a:r>
          </a:p>
          <a:p>
            <a:r>
              <a:rPr lang="cs-CZ" sz="1800" dirty="0">
                <a:latin typeface="Bahnschrift" panose="020B0502040204020203" pitchFamily="34" charset="0"/>
              </a:rPr>
              <a:t>Uvedené vzory jsou v maximální délce, delší jsou zbytečné</a:t>
            </a:r>
          </a:p>
          <a:p>
            <a:r>
              <a:rPr lang="cs-CZ" sz="1800" dirty="0">
                <a:latin typeface="Bahnschrift" panose="020B0502040204020203" pitchFamily="34" charset="0"/>
                <a:hlinkClick r:id="rId2"/>
              </a:rPr>
              <a:t>Link</a:t>
            </a:r>
            <a:endParaRPr lang="cs-CZ" sz="1800" dirty="0">
              <a:latin typeface="Bahnschrift" panose="020B0502040204020203" pitchFamily="34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A782273-7F09-AC5D-33D5-D321FFEE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131D59-C7BE-E996-2B4F-D10DEC7F0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629CA-F980-662C-AC56-CFF265C7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136526"/>
            <a:ext cx="10892406" cy="962432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Vzorový obsah 2</a:t>
            </a:r>
            <a:br>
              <a:rPr lang="cs-CZ" dirty="0">
                <a:latin typeface="Bahnschrift SemiBold" panose="020B0502040204020203" pitchFamily="34" charset="0"/>
              </a:rPr>
            </a:br>
            <a:r>
              <a:rPr lang="cs-CZ" sz="2700" dirty="0">
                <a:latin typeface="Bahnschrift SemiBold" panose="020B0502040204020203" pitchFamily="34" charset="0"/>
              </a:rPr>
              <a:t>Hravá přírodověda činnostně</a:t>
            </a:r>
            <a:endParaRPr lang="cs-CZ" dirty="0"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8E79B-9D42-89E3-0A6D-6B113911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4" y="1233182"/>
            <a:ext cx="10967906" cy="5488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latin typeface="Bahnschrift" panose="020B0502040204020203" pitchFamily="34" charset="0"/>
              </a:rPr>
              <a:t>Seminář je vhodný pro všechny učitele působící na 1. stupni ZŠ. Účastníci obdrží zdarma pomůcku Karty a šablony pro činnostní učení PŘ 4-5 roč. v ceně 185 Kč.</a:t>
            </a:r>
          </a:p>
          <a:p>
            <a:pPr marL="0" indent="0">
              <a:buNone/>
            </a:pPr>
            <a:r>
              <a:rPr lang="cs-CZ" sz="1600" dirty="0">
                <a:latin typeface="Bahnschrift" panose="020B0502040204020203" pitchFamily="34" charset="0"/>
              </a:rPr>
              <a:t>Výklad bude doplněn o praktické ukázky činností, které si účastníci vyzkouší z pozice žáka. Předpokládáme aktivní přístup účastníků.</a:t>
            </a:r>
          </a:p>
          <a:p>
            <a:pPr marL="0" indent="0">
              <a:buNone/>
            </a:pPr>
            <a:r>
              <a:rPr lang="cs-CZ" sz="1600" b="1" dirty="0">
                <a:latin typeface="Bahnschrift" panose="020B0502040204020203" pitchFamily="34" charset="0"/>
              </a:rPr>
              <a:t>Na akci zazní zejména:</a:t>
            </a:r>
            <a:endParaRPr lang="cs-CZ" sz="1600" dirty="0"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zásady činnostního učení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náměty do hodin přírodovědy- vhodné aktivity, didaktické hry: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latin typeface="Bahnschrift" panose="020B0502040204020203" pitchFamily="34" charset="0"/>
              </a:rPr>
              <a:t>ekosystémy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latin typeface="Bahnschrift" panose="020B0502040204020203" pitchFamily="34" charset="0"/>
              </a:rPr>
              <a:t>nerosty a horniny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latin typeface="Bahnschrift" panose="020B0502040204020203" pitchFamily="34" charset="0"/>
              </a:rPr>
              <a:t>koloběh vody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latin typeface="Bahnschrift" panose="020B0502040204020203" pitchFamily="34" charset="0"/>
              </a:rPr>
              <a:t>ovoce a zelenina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latin typeface="Bahnschrift" panose="020B0502040204020203" pitchFamily="34" charset="0"/>
              </a:rPr>
              <a:t>rozmnožování rostlin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latin typeface="Bahnschrift" panose="020B0502040204020203" pitchFamily="34" charset="0"/>
              </a:rPr>
              <a:t>živočichové -systematika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latin typeface="Bahnschrift" panose="020B0502040204020203" pitchFamily="34" charset="0"/>
              </a:rPr>
              <a:t>podnebí a počasí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vhodné pomůcky, ukázky práce s nimi (kartičky, lota, pexesa, tabulky, hlasovací karty,…)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výuka přírodovědných pojmů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zařazování projektů (projektové dny, dlouhodobé projekty)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mezipředmětové vztahy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možnosti výuky mimo třídu (exkurze, muzea, vycházky, …)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práce s odbornou literaturou a textem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Bahnschrift" panose="020B0502040204020203" pitchFamily="34" charset="0"/>
              </a:rPr>
              <a:t>pokusy a sledování, vedení záznamů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387470-E37D-21F7-C2A9-FB0706E0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</p:spTree>
    <p:extLst>
      <p:ext uri="{BB962C8B-B14F-4D97-AF65-F5344CB8AC3E}">
        <p14:creationId xmlns:p14="http://schemas.microsoft.com/office/powerpoint/2010/main" val="367056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631D8-6C1B-800A-8B9F-A71A9511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7FC39-AD29-AE14-AB52-22A1BBC9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64" y="256638"/>
            <a:ext cx="10515600" cy="743003"/>
          </a:xfrm>
        </p:spPr>
        <p:txBody>
          <a:bodyPr>
            <a:normAutofit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Vzorový popis 2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D12FCB-D10C-AD95-BA49-9225AF54D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25" y="1099372"/>
            <a:ext cx="11437749" cy="54395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Výuka přírodovědy rozšiřuje znalosti získané v prvouce. Postupně navazujeme na to, co již žáci znají a umí. Pro názornost využíváme pomůcky a exponáty ze školních a jiných sbírek, neopomíjíme výuku v terénu. Aktivního zapojení žáků můžeme dosáhnout zvolením vhodných pomůcek a způsobu práce. Koncept činnostního učení cílí krom aktivizace také na rozvoj všech klíčových kompetencí.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Účastník si krom metodiky a oborové didaktiky odnese zásobník aktivit a didaktických her a další náměty pro zpestření a zefektivnění výuky. K některým námětům získáte od lektorky i šablony/pomůcky k okamžitému zařazení do výuky.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Na seminář si přineste psací potřeby a blok na poznámky, cca 15 čtverečků velikosti 2x2 cm vystřižených z kartonu (krabička od čaje/cereálií, čtvrtka), pastelky (5 základních barev) a nůžky.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Lektor během výkladu komunikuje stejným způsobem, jako při výuce. V rámci výkladu si tedy všímejte, jakým způsobem lektor používá, věnuje se: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pozitivní způsoby hodnocení žáků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práce s chybou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zpětná vazba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diferenciace ve výuce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prvky kritického myšlení, využití samokontroly, individualizace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222222"/>
                </a:solidFill>
                <a:latin typeface="Bahnschrift" panose="020B0502040204020203" pitchFamily="34" charset="0"/>
              </a:rPr>
              <a:t>o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rganizace samokontroly žáků při výuce a sebehodnocení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222222"/>
                </a:solidFill>
                <a:latin typeface="Bahnschrift" panose="020B0502040204020203" pitchFamily="34" charset="0"/>
              </a:rPr>
              <a:t>k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omunikace při výuce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222222"/>
                </a:solidFill>
                <a:latin typeface="Bahnschrift" panose="020B0502040204020203" pitchFamily="34" charset="0"/>
              </a:rPr>
              <a:t>r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Bahnschrift" panose="020B0502040204020203" pitchFamily="34" charset="0"/>
              </a:rPr>
              <a:t>ozvíjení kompetencí</a:t>
            </a:r>
            <a:endParaRPr lang="cs-CZ" sz="2000" dirty="0">
              <a:latin typeface="Bahnschrift" panose="020B0502040204020203" pitchFamily="34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8278625-97D3-4FCE-E8BE-1702071F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AEF763-3378-EAEE-20FC-43425463D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08B85-C515-E7BD-E4BB-2F857BBC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7544"/>
          </a:xfrm>
        </p:spPr>
        <p:txBody>
          <a:bodyPr>
            <a:normAutofit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Podoba webináře/kurzu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D2A58-00DF-CB90-B2A1-72BC91BE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669"/>
            <a:ext cx="10515600" cy="485160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6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Představení lektora + stručně TŠ/činnostní učení (max. 5 min.)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6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Obsah/struktura akce/co nás čeká (přestávka, časové rozvržení)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Zapnutá kamera (nemá vliv na kvalitu spojení/schůzky), výjimka </a:t>
            </a:r>
            <a:r>
              <a:rPr lang="cs-CZ" sz="2600" kern="1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vizualizér</a:t>
            </a: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Pozor na přepínání obrazu (</a:t>
            </a:r>
            <a:r>
              <a:rPr lang="cs-CZ" sz="2600" kern="1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malej</a:t>
            </a: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cs-CZ" sz="2600" kern="1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velkej</a:t>
            </a: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Čenda; </a:t>
            </a: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Vystupování: vstřícnost, pozitivní naladění, adekvátní prostory pro dotazy (ani málo, ani moc)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Důležité: sledovat chat/dát prostor pro dotazy (průběžně/aspoň po blocích)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Dodržení časové dotace (včetně přestávky 5-15 min./w, prezenčně i delší nebo víckrát – standardně je rezerva 30 min.)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600" kern="1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Mejlová</a:t>
            </a:r>
            <a:r>
              <a:rPr lang="cs-CZ" sz="2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komunikace-přes systém, nebo kancelář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75FCC-15E7-6CBF-E506-145EF45E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1FDAA4-B370-A205-2945-A0C2B56B9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2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08B85-C515-E7BD-E4BB-2F857BBC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Podoba webináře/kurzu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D2A58-00DF-CB90-B2A1-72BC91BE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670"/>
            <a:ext cx="10515600" cy="4669348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04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důležité zmínit vždy. Ale dbejte na téma </a:t>
            </a:r>
            <a:r>
              <a:rPr lang="cs-CZ" sz="104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aby s ním korespondovaly převažující</a:t>
            </a:r>
            <a:r>
              <a:rPr lang="cs-CZ" sz="104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stěžejní aktivity (počítání s daným oborem, učivo adekvátní ročníku,…)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04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každý seminář/webinář mějte připravené nějaké </a:t>
            </a:r>
            <a:r>
              <a:rPr lang="cs-CZ" sz="10400" b="1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typické aktivity, které nezazní jinde</a:t>
            </a:r>
            <a:r>
              <a:rPr lang="cs-CZ" sz="104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04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 v prezentaci, </a:t>
            </a:r>
            <a:r>
              <a:rPr lang="cs-CZ" sz="10400" b="1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lektor buď přečte, nebo komentuje </a:t>
            </a:r>
            <a:r>
              <a:rPr lang="cs-CZ" sz="104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rozvíjí (nenechat to jen prostor na přečtení)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0400" b="1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Neříkat: počty účastníků</a:t>
            </a:r>
            <a:r>
              <a:rPr lang="cs-CZ" sz="104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(25 osob), info k záznamu apod. </a:t>
            </a:r>
            <a:r>
              <a:rPr lang="cs-CZ" sz="104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odkažte na </a:t>
            </a:r>
            <a:r>
              <a:rPr lang="cs-CZ" sz="10400" kern="1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kancelář,</a:t>
            </a:r>
            <a:r>
              <a:rPr lang="cs-CZ" sz="10400" kern="1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</a:t>
            </a:r>
            <a:r>
              <a:rPr lang="cs-CZ" sz="104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opakující se výrazy a obraty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04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Přidaná hodnota činnostního učení- zdůrazňovat furt dokola, jaké se rozvíjí kompetence, co vše daná aktivita přináší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75FCC-15E7-6CBF-E506-145EF45E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1FDAA4-B370-A205-2945-A0C2B56B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2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276C4-3FA8-D580-8B6E-190F94EE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SemiBold" panose="020B0502040204020203" pitchFamily="34" charset="0"/>
              </a:rPr>
              <a:t>Náměty na nová školení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DB0AD-5539-F0C5-73A0-E61BC831D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>
                <a:latin typeface="Bahnschrift" panose="020B0502040204020203" pitchFamily="34" charset="0"/>
              </a:rPr>
              <a:t>Nápady?</a:t>
            </a:r>
          </a:p>
          <a:p>
            <a:endParaRPr lang="cs-CZ" sz="44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cs-CZ" sz="4400" dirty="0">
                <a:latin typeface="Bahnschrift" panose="020B0502040204020203" pitchFamily="34" charset="0"/>
              </a:rPr>
              <a:t>Nebojte se přijít s novým školením, ať už úplně nové téma, nebo nově pojaté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FF9B6F-BEC6-B606-6D8D-86AB08FD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EE7CA7-E3A4-CC37-619C-204FA62C9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4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3613F-0723-612D-A99A-992272079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9E46B-DC82-B3A0-2445-3EDCC209D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Live </a:t>
            </a:r>
            <a:r>
              <a:rPr lang="cs-CZ" dirty="0" err="1"/>
              <a:t>webinar</a:t>
            </a:r>
            <a:r>
              <a:rPr lang="cs-CZ" dirty="0"/>
              <a:t>-</a:t>
            </a:r>
            <a:r>
              <a:rPr lang="cs-CZ" dirty="0">
                <a:hlinkClick r:id="rId2"/>
              </a:rPr>
              <a:t>ukázky práce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D391D90-D477-9181-059F-98A1F2FA9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141" y="3610427"/>
            <a:ext cx="10273717" cy="1655762"/>
          </a:xfrm>
        </p:spPr>
        <p:txBody>
          <a:bodyPr/>
          <a:lstStyle/>
          <a:p>
            <a:r>
              <a:rPr lang="cs-CZ" dirty="0"/>
              <a:t>livewebinar.com</a:t>
            </a:r>
            <a:br>
              <a:rPr lang="cs-CZ" dirty="0"/>
            </a:br>
            <a:r>
              <a:rPr lang="cs-CZ" b="0" i="0" u="none" strike="noStrike" dirty="0">
                <a:solidFill>
                  <a:srgbClr val="0A8BDD"/>
                </a:solidFill>
                <a:effectLst/>
                <a:latin typeface="Open Sans"/>
                <a:hlinkClick r:id="rId3"/>
              </a:rPr>
              <a:t>https://livewebinar.com/200-148-493/11402750faeaf8f449e73851d234aff6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139C01-1895-8B87-9F8F-1F9DA747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</p:spTree>
    <p:extLst>
      <p:ext uri="{BB962C8B-B14F-4D97-AF65-F5344CB8AC3E}">
        <p14:creationId xmlns:p14="http://schemas.microsoft.com/office/powerpoint/2010/main" val="188271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7C534-5D6F-6FBD-A9A6-6D9EF77C1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Administrace-</a:t>
            </a:r>
            <a:r>
              <a:rPr lang="cs-CZ" dirty="0">
                <a:hlinkClick r:id="rId2"/>
              </a:rPr>
              <a:t>ukázky práce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B033131-429B-BFE3-5992-003EFEAB3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www.tvorivaskola.cz/admin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328854-FC14-7E2A-FE33-E8236287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</p:spTree>
    <p:extLst>
      <p:ext uri="{BB962C8B-B14F-4D97-AF65-F5344CB8AC3E}">
        <p14:creationId xmlns:p14="http://schemas.microsoft.com/office/powerpoint/2010/main" val="20877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4E3B2-9792-664F-F979-64986170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61376" cy="1237533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latin typeface="Bahnschrift SemiBold" panose="020B0502040204020203" pitchFamily="34" charset="0"/>
              </a:rPr>
              <a:t>Kurzy v číslech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5CA0166-05D7-81BA-1704-630878FAC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26066"/>
              </p:ext>
            </p:extLst>
          </p:nvPr>
        </p:nvGraphicFramePr>
        <p:xfrm>
          <a:off x="1057235" y="1465006"/>
          <a:ext cx="9378430" cy="439689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058430">
                  <a:extLst>
                    <a:ext uri="{9D8B030D-6E8A-4147-A177-3AD203B41FA5}">
                      <a16:colId xmlns:a16="http://schemas.microsoft.com/office/drawing/2014/main" val="17560126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23004055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63880403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09531768"/>
                    </a:ext>
                  </a:extLst>
                </a:gridCol>
              </a:tblGrid>
              <a:tr h="544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extLst>
                  <a:ext uri="{0D108BD9-81ED-4DB2-BD59-A6C34878D82A}">
                    <a16:rowId xmlns:a16="http://schemas.microsoft.com/office/drawing/2014/main" val="755304921"/>
                  </a:ext>
                </a:extLst>
              </a:tr>
              <a:tr h="585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Naplánovaných kurzů 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>
                          <a:effectLst/>
                          <a:latin typeface="Bahnschrift" panose="020B0502040204020203" pitchFamily="34" charset="0"/>
                        </a:rPr>
                        <a:t>184</a:t>
                      </a:r>
                      <a:endParaRPr lang="cs-CZ" sz="33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extLst>
                  <a:ext uri="{0D108BD9-81ED-4DB2-BD59-A6C34878D82A}">
                    <a16:rowId xmlns:a16="http://schemas.microsoft.com/office/drawing/2014/main" val="1759378345"/>
                  </a:ext>
                </a:extLst>
              </a:tr>
              <a:tr h="544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Realizovaných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158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extLst>
                  <a:ext uri="{0D108BD9-81ED-4DB2-BD59-A6C34878D82A}">
                    <a16:rowId xmlns:a16="http://schemas.microsoft.com/office/drawing/2014/main" val="3377135446"/>
                  </a:ext>
                </a:extLst>
              </a:tr>
              <a:tr h="544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Z toho kurzů LŠ 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18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extLst>
                  <a:ext uri="{0D108BD9-81ED-4DB2-BD59-A6C34878D82A}">
                    <a16:rowId xmlns:a16="http://schemas.microsoft.com/office/drawing/2014/main" val="856042809"/>
                  </a:ext>
                </a:extLst>
              </a:tr>
              <a:tr h="544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Zrušeno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>
                          <a:effectLst/>
                          <a:latin typeface="Bahnschrift" panose="020B0502040204020203" pitchFamily="34" charset="0"/>
                        </a:rPr>
                        <a:t>26</a:t>
                      </a:r>
                      <a:endParaRPr lang="cs-CZ" sz="33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extLst>
                  <a:ext uri="{0D108BD9-81ED-4DB2-BD59-A6C34878D82A}">
                    <a16:rowId xmlns:a16="http://schemas.microsoft.com/office/drawing/2014/main" val="1853743997"/>
                  </a:ext>
                </a:extLst>
              </a:tr>
              <a:tr h="544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>
                          <a:effectLst/>
                          <a:latin typeface="Bahnschrift" panose="020B0502040204020203" pitchFamily="34" charset="0"/>
                        </a:rPr>
                        <a:t>Celková časová dotace</a:t>
                      </a:r>
                      <a:endParaRPr lang="cs-CZ" sz="33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1 268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1 198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1 087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extLst>
                  <a:ext uri="{0D108BD9-81ED-4DB2-BD59-A6C34878D82A}">
                    <a16:rowId xmlns:a16="http://schemas.microsoft.com/office/drawing/2014/main" val="1803948662"/>
                  </a:ext>
                </a:extLst>
              </a:tr>
              <a:tr h="544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>
                          <a:effectLst/>
                          <a:latin typeface="Bahnschrift" panose="020B0502040204020203" pitchFamily="34" charset="0"/>
                        </a:rPr>
                        <a:t>Absolventů celkem</a:t>
                      </a:r>
                      <a:endParaRPr lang="cs-CZ" sz="33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6 754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5 748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4 643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extLst>
                  <a:ext uri="{0D108BD9-81ED-4DB2-BD59-A6C34878D82A}">
                    <a16:rowId xmlns:a16="http://schemas.microsoft.com/office/drawing/2014/main" val="3948857248"/>
                  </a:ext>
                </a:extLst>
              </a:tr>
              <a:tr h="544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>
                          <a:effectLst/>
                          <a:latin typeface="Bahnschrift" panose="020B0502040204020203" pitchFamily="34" charset="0"/>
                        </a:rPr>
                        <a:t>Kurzy pro sborovny </a:t>
                      </a:r>
                      <a:endParaRPr lang="cs-CZ" sz="33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04026" marR="204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300" dirty="0"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  <a:endParaRPr lang="cs-CZ" sz="33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026" marR="204026" marT="0" marB="0"/>
                </a:tc>
                <a:extLst>
                  <a:ext uri="{0D108BD9-81ED-4DB2-BD59-A6C34878D82A}">
                    <a16:rowId xmlns:a16="http://schemas.microsoft.com/office/drawing/2014/main" val="2485788078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5ACAFF-CDBE-2537-743D-5FD46003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5877" y="6350535"/>
            <a:ext cx="1845630" cy="365125"/>
          </a:xfrm>
        </p:spPr>
        <p:txBody>
          <a:bodyPr/>
          <a:lstStyle/>
          <a:p>
            <a:r>
              <a:rPr lang="cs-CZ" dirty="0"/>
              <a:t>Setkání lektorů TŠ 2025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918E6E-F5D2-DCCA-E171-79192A83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2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E6F4825-9275-E283-01A7-3B256285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3" y="2211926"/>
            <a:ext cx="7585788" cy="1325563"/>
          </a:xfrm>
        </p:spPr>
        <p:txBody>
          <a:bodyPr>
            <a:noAutofit/>
          </a:bodyPr>
          <a:lstStyle/>
          <a:p>
            <a:pPr algn="ctr"/>
            <a:r>
              <a:rPr lang="cs-CZ" sz="4800" dirty="0">
                <a:latin typeface="Bahnschrift SemiBold" panose="020B0502040204020203" pitchFamily="34" charset="0"/>
              </a:rPr>
              <a:t>Děkujeme za spolupráci &lt;3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DC9ED4-66C5-8BBC-A198-816865F1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D32FB48-0828-6C7F-1690-1B7DBAF2C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50" y="738524"/>
            <a:ext cx="10107865" cy="56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3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2" name="Obrázek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03" y="681380"/>
            <a:ext cx="10169983" cy="57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177CA-D99C-472E-5F97-92C44348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dirty="0">
                <a:latin typeface="Bahnschrift SemiBold" panose="020B0502040204020203" pitchFamily="34" charset="0"/>
              </a:rPr>
              <a:t>Novinky v TŠ, co se povedlo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04A51-C84B-CB9D-1B8E-137C73C5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Bahnschrift" panose="020B0502040204020203" pitchFamily="34" charset="0"/>
              </a:rPr>
              <a:t>Tvořivá pedagogika – </a:t>
            </a:r>
            <a:r>
              <a:rPr lang="cs-CZ" dirty="0">
                <a:latin typeface="Bahnschrift" panose="020B0502040204020203" pitchFamily="34" charset="0"/>
                <a:hlinkClick r:id="rId2"/>
              </a:rPr>
              <a:t>nový web</a:t>
            </a:r>
            <a:r>
              <a:rPr lang="cs-CZ" dirty="0">
                <a:latin typeface="Bahnschrift" panose="020B0502040204020203" pitchFamily="34" charset="0"/>
              </a:rPr>
              <a:t> pro rodiče, videokurzy (AJ)</a:t>
            </a:r>
          </a:p>
          <a:p>
            <a:r>
              <a:rPr lang="cs-CZ" dirty="0">
                <a:latin typeface="Bahnschrift" panose="020B0502040204020203" pitchFamily="34" charset="0"/>
              </a:rPr>
              <a:t>Letní školy</a:t>
            </a:r>
          </a:p>
          <a:p>
            <a:r>
              <a:rPr lang="cs-CZ" dirty="0">
                <a:latin typeface="Bahnschrift" panose="020B0502040204020203" pitchFamily="34" charset="0"/>
              </a:rPr>
              <a:t>Zdokonalení práce s </a:t>
            </a:r>
            <a:r>
              <a:rPr lang="cs-CZ" dirty="0" err="1">
                <a:latin typeface="Bahnschrift" panose="020B0502040204020203" pitchFamily="34" charset="0"/>
              </a:rPr>
              <a:t>webinářovým</a:t>
            </a:r>
            <a:r>
              <a:rPr lang="cs-CZ" dirty="0">
                <a:latin typeface="Bahnschrift" panose="020B0502040204020203" pitchFamily="34" charset="0"/>
              </a:rPr>
              <a:t> prostředím</a:t>
            </a:r>
          </a:p>
          <a:p>
            <a:r>
              <a:rPr lang="cs-CZ" dirty="0">
                <a:latin typeface="Bahnschrift" panose="020B0502040204020203" pitchFamily="34" charset="0"/>
              </a:rPr>
              <a:t>Nová témata akcí</a:t>
            </a:r>
          </a:p>
          <a:p>
            <a:r>
              <a:rPr lang="cs-CZ" dirty="0">
                <a:latin typeface="Bahnschrift" panose="020B0502040204020203" pitchFamily="34" charset="0"/>
              </a:rPr>
              <a:t>Dřívější zasílání termínů-&gt;zlepšení plánování</a:t>
            </a:r>
          </a:p>
          <a:p>
            <a:r>
              <a:rPr lang="cs-CZ" dirty="0">
                <a:latin typeface="Bahnschrift" panose="020B0502040204020203" pitchFamily="34" charset="0"/>
              </a:rPr>
              <a:t>Zlepšení komunikace k webinářů – informace k materiálům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ABB85A-A26A-E94E-C40C-E1027C6B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ED8089-2F85-C28C-79DE-62FCA4E07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8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177CA-D99C-472E-5F97-92C44348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latin typeface="Bahnschrift SemiBold" panose="020B0502040204020203" pitchFamily="34" charset="0"/>
              </a:rPr>
              <a:t>Co se nezdařilo dotáhnout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04A51-C84B-CB9D-1B8E-137C73C5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Bahnschrift" panose="020B0502040204020203" pitchFamily="34" charset="0"/>
              </a:rPr>
              <a:t>Prezenční kurzy – pokles zájmu ze strany účastníků trvá</a:t>
            </a:r>
          </a:p>
          <a:p>
            <a:r>
              <a:rPr lang="cs-CZ" dirty="0">
                <a:latin typeface="Bahnschrift" panose="020B0502040204020203" pitchFamily="34" charset="0"/>
              </a:rPr>
              <a:t>Nový systém pro e-mailing – hodně padají zprávy do spamu</a:t>
            </a:r>
          </a:p>
          <a:p>
            <a:r>
              <a:rPr lang="cs-CZ" dirty="0">
                <a:latin typeface="Bahnschrift" panose="020B0502040204020203" pitchFamily="34" charset="0"/>
              </a:rPr>
              <a:t>Posílení marketingu a propagace – </a:t>
            </a:r>
            <a:r>
              <a:rPr lang="cs-CZ" dirty="0" err="1">
                <a:latin typeface="Bahnschrift" panose="020B0502040204020203" pitchFamily="34" charset="0"/>
              </a:rPr>
              <a:t>neverending</a:t>
            </a:r>
            <a:r>
              <a:rPr lang="cs-CZ" dirty="0">
                <a:latin typeface="Bahnschrift" panose="020B0502040204020203" pitchFamily="34" charset="0"/>
              </a:rPr>
              <a:t> story</a:t>
            </a:r>
          </a:p>
          <a:p>
            <a:r>
              <a:rPr lang="cs-CZ" dirty="0">
                <a:latin typeface="Bahnschrift" panose="020B0502040204020203" pitchFamily="34" charset="0"/>
              </a:rPr>
              <a:t>Nedostatečná práce s obsahy akcí, špatné specifikace</a:t>
            </a:r>
          </a:p>
          <a:p>
            <a:r>
              <a:rPr lang="cs-CZ" dirty="0">
                <a:latin typeface="Bahnschrift" panose="020B0502040204020203" pitchFamily="34" charset="0"/>
              </a:rPr>
              <a:t>Spolupráce při tvorbě DPP</a:t>
            </a:r>
          </a:p>
          <a:p>
            <a:endParaRPr lang="cs-CZ" dirty="0">
              <a:latin typeface="Bahnschrift" panose="020B0502040204020203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8235E8-A7E6-5EA4-82BA-142E89B4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3C8BBB-2901-EC62-1B51-C3CDE86F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9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177CA-D99C-472E-5F97-92C44348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Bahnschrift SemiBold" panose="020B0502040204020203" pitchFamily="34" charset="0"/>
              </a:rPr>
              <a:t>Nové produkty v roce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04A51-C84B-CB9D-1B8E-137C73C5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Bahnschrift" panose="020B0502040204020203" pitchFamily="34" charset="0"/>
              </a:rPr>
              <a:t>Soubor pracovních listů do dílen čtení</a:t>
            </a:r>
          </a:p>
          <a:p>
            <a:r>
              <a:rPr lang="cs-CZ" dirty="0">
                <a:latin typeface="Bahnschrift" panose="020B0502040204020203" pitchFamily="34" charset="0"/>
              </a:rPr>
              <a:t>Karty a Šablony AJ IV</a:t>
            </a:r>
          </a:p>
          <a:p>
            <a:endParaRPr lang="cs-CZ" dirty="0">
              <a:latin typeface="Bahnschrift" panose="020B0502040204020203" pitchFamily="34" charset="0"/>
            </a:endParaRPr>
          </a:p>
          <a:p>
            <a:r>
              <a:rPr lang="cs-CZ" dirty="0">
                <a:latin typeface="Bahnschrift" panose="020B0502040204020203" pitchFamily="34" charset="0"/>
              </a:rPr>
              <a:t>Připravuje se</a:t>
            </a:r>
          </a:p>
          <a:p>
            <a:pPr lvl="1"/>
            <a:r>
              <a:rPr lang="cs-CZ" sz="2800" dirty="0">
                <a:latin typeface="Bahnschrift" panose="020B0502040204020203" pitchFamily="34" charset="0"/>
              </a:rPr>
              <a:t>Karty a šablony pro rozvoj pozornosti</a:t>
            </a:r>
          </a:p>
          <a:p>
            <a:pPr lvl="1"/>
            <a:r>
              <a:rPr lang="cs-CZ" sz="2800" dirty="0">
                <a:latin typeface="Bahnschrift" panose="020B0502040204020203" pitchFamily="34" charset="0"/>
              </a:rPr>
              <a:t>AJ –pomůcka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360564-9556-A791-ACCD-7590D88B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E7E858-7070-F4D1-00D9-7237C85B9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1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177CA-D99C-472E-5F97-92C44348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latin typeface="Bahnschrift SemiBold" panose="020B0502040204020203" pitchFamily="34" charset="0"/>
              </a:rPr>
              <a:t>Legislativní novinky v roce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04A51-C84B-CB9D-1B8E-137C73C5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Bahnschrift" panose="020B0502040204020203" pitchFamily="34" charset="0"/>
              </a:rPr>
              <a:t>Zrušení akreditačního systému</a:t>
            </a:r>
          </a:p>
          <a:p>
            <a:r>
              <a:rPr lang="cs-CZ" dirty="0">
                <a:latin typeface="Bahnschrift" panose="020B0502040204020203" pitchFamily="34" charset="0"/>
              </a:rPr>
              <a:t>Na konci února dobíhají stávající akreditace v rámci DVPP</a:t>
            </a:r>
          </a:p>
          <a:p>
            <a:endParaRPr lang="cs-CZ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br>
              <a:rPr lang="cs-CZ" sz="2800" dirty="0">
                <a:latin typeface="Bahnschrift" panose="020B0502040204020203" pitchFamily="34" charset="0"/>
              </a:rPr>
            </a:br>
            <a:r>
              <a:rPr lang="cs-CZ" b="1" dirty="0">
                <a:latin typeface="Bahnschrift" panose="020B0502040204020203" pitchFamily="34" charset="0"/>
              </a:rPr>
              <a:t>Změna u DPP</a:t>
            </a:r>
            <a:endParaRPr lang="cs-CZ" sz="2800" dirty="0">
              <a:latin typeface="Bahnschrift" panose="020B0502040204020203" pitchFamily="34" charset="0"/>
            </a:endParaRPr>
          </a:p>
          <a:p>
            <a:r>
              <a:rPr lang="cs-CZ" sz="2800" dirty="0">
                <a:latin typeface="Bahnschrift" panose="020B0502040204020203" pitchFamily="34" charset="0"/>
              </a:rPr>
              <a:t>limit mírně navýšen 11 500 Kč/měsíc, 300 hodin/rok</a:t>
            </a:r>
          </a:p>
          <a:p>
            <a:r>
              <a:rPr lang="cs-CZ" sz="2800" b="1" dirty="0">
                <a:latin typeface="Bahnschrift" panose="020B0502040204020203" pitchFamily="34" charset="0"/>
              </a:rPr>
              <a:t>dohody</a:t>
            </a:r>
            <a:r>
              <a:rPr lang="cs-CZ" sz="2800" dirty="0">
                <a:latin typeface="Bahnschrift" panose="020B0502040204020203" pitchFamily="34" charset="0"/>
              </a:rPr>
              <a:t> budou nadále vystavovány </a:t>
            </a:r>
            <a:r>
              <a:rPr lang="cs-CZ" sz="2800" b="1" dirty="0">
                <a:latin typeface="Bahnschrift" panose="020B0502040204020203" pitchFamily="34" charset="0"/>
              </a:rPr>
              <a:t>měsíční</a:t>
            </a:r>
            <a:r>
              <a:rPr lang="cs-CZ" sz="2800" dirty="0">
                <a:latin typeface="Bahnschrift" panose="020B0502040204020203" pitchFamily="34" charset="0"/>
              </a:rPr>
              <a:t>, bude třeba je poslat včas podepsané zpět Vendy (</a:t>
            </a:r>
            <a:r>
              <a:rPr lang="cs-CZ" sz="2800" dirty="0" err="1">
                <a:latin typeface="Bahnschrift" panose="020B0502040204020203" pitchFamily="34" charset="0"/>
              </a:rPr>
              <a:t>scan</a:t>
            </a:r>
            <a:r>
              <a:rPr lang="cs-CZ" sz="2800" dirty="0">
                <a:latin typeface="Bahnschrift" panose="020B0502040204020203" pitchFamily="34" charset="0"/>
              </a:rPr>
              <a:t>/foto, mejl/WhatsApp)</a:t>
            </a:r>
          </a:p>
          <a:p>
            <a:endParaRPr lang="cs-CZ" dirty="0">
              <a:latin typeface="Bahnschrift" panose="020B0502040204020203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6BD426-CBA1-0F66-948A-A502E2C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47AB40-8EA1-864C-5E7B-8FD88ACA0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F3A02-0717-C2A0-7E70-5C168C9B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Bahnschrift SemiBold" panose="020B0502040204020203" pitchFamily="34" charset="0"/>
              </a:rPr>
              <a:t>Systém výpočtu honoráře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1F2130-D198-9A30-E6F4-3D3C4C6A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495" y="1825624"/>
            <a:ext cx="10515600" cy="4260544"/>
          </a:xfrm>
        </p:spPr>
        <p:txBody>
          <a:bodyPr>
            <a:noAutofit/>
          </a:bodyPr>
          <a:lstStyle/>
          <a:p>
            <a:r>
              <a:rPr lang="cs-CZ" dirty="0">
                <a:latin typeface="Bahnschrift" panose="020B0502040204020203" pitchFamily="34" charset="0"/>
              </a:rPr>
              <a:t>Zůstává nezměněn, ceny jsme nenavyšovali</a:t>
            </a:r>
          </a:p>
          <a:p>
            <a:r>
              <a:rPr lang="cs-CZ" dirty="0">
                <a:latin typeface="Bahnschrift" panose="020B0502040204020203" pitchFamily="34" charset="0"/>
                <a:hlinkClick r:id="rId2"/>
              </a:rPr>
              <a:t>Tabulka</a:t>
            </a:r>
            <a:r>
              <a:rPr lang="cs-CZ" dirty="0">
                <a:latin typeface="Bahnschrift" panose="020B0502040204020203" pitchFamily="34" charset="0"/>
              </a:rPr>
              <a:t> vložená v administraci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0F0F618-D9AD-28C6-FE98-05D952A7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FADE91-09C1-6A30-2749-EC29E1095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4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08B85-C515-E7BD-E4BB-2F857BBC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Ze zpětných vazeb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D2A58-00DF-CB90-B2A1-72BC91BEE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ahnschrift" panose="020B0502040204020203" pitchFamily="34" charset="0"/>
              </a:rPr>
              <a:t>Nejasně formulované obsahy</a:t>
            </a:r>
          </a:p>
          <a:p>
            <a:r>
              <a:rPr lang="cs-CZ" dirty="0">
                <a:latin typeface="Bahnschrift" panose="020B0502040204020203" pitchFamily="34" charset="0"/>
              </a:rPr>
              <a:t>Chtějí vidět lektora (mějte zapnuté kamery, lépe se udrží pozornost)</a:t>
            </a:r>
          </a:p>
          <a:p>
            <a:r>
              <a:rPr lang="cs-CZ" dirty="0">
                <a:latin typeface="Bahnschrift" panose="020B0502040204020203" pitchFamily="34" charset="0"/>
              </a:rPr>
              <a:t>Opakující se aktivity v rámci různých školení se stejným lektorem</a:t>
            </a:r>
          </a:p>
          <a:p>
            <a:r>
              <a:rPr lang="cs-CZ" dirty="0">
                <a:solidFill>
                  <a:srgbClr val="FF0000"/>
                </a:solidFill>
                <a:latin typeface="Bahnschrift" panose="020B0502040204020203" pitchFamily="34" charset="0"/>
              </a:rPr>
              <a:t>Nedodržení časové dotace </a:t>
            </a:r>
            <a:br>
              <a:rPr lang="cs-CZ" dirty="0">
                <a:latin typeface="Bahnschrift" panose="020B0502040204020203" pitchFamily="34" charset="0"/>
              </a:rPr>
            </a:br>
            <a:r>
              <a:rPr lang="cs-CZ" dirty="0">
                <a:latin typeface="Bahnschrift" panose="020B0502040204020203" pitchFamily="34" charset="0"/>
              </a:rPr>
              <a:t>(u webinářů počítáme s pauzou cca 10 min.; nekončit víc než 10 min. dřív ani nečekat na odpojení posledního)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75FCC-15E7-6CBF-E506-145EF45E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1FDAA4-B370-A205-2945-A0C2B56B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9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276C4-3FA8-D580-8B6E-190F94EE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SemiBold" panose="020B0502040204020203" pitchFamily="34" charset="0"/>
              </a:rPr>
              <a:t>Školení – zvažovat prodejnost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DB0AD-5539-F0C5-73A0-E61BC831D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>
                <a:latin typeface="Bahnschrift" panose="020B0502040204020203" pitchFamily="34" charset="0"/>
              </a:rPr>
              <a:t>Využít nového RVP – akcentovat na zásadní body/novinky</a:t>
            </a:r>
          </a:p>
          <a:p>
            <a:pPr marL="0" indent="0">
              <a:buNone/>
            </a:pPr>
            <a:endParaRPr lang="cs-CZ" sz="32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cs-CZ" sz="3200" dirty="0">
                <a:latin typeface="Bahnschrift" panose="020B0502040204020203" pitchFamily="34" charset="0"/>
              </a:rPr>
              <a:t>Pohrát si s dobrým názvem</a:t>
            </a:r>
          </a:p>
          <a:p>
            <a:pPr marL="0" indent="0">
              <a:buNone/>
            </a:pPr>
            <a:r>
              <a:rPr lang="cs-CZ" sz="3200" i="1" dirty="0">
                <a:latin typeface="Bahnschrift" panose="020B0502040204020203" pitchFamily="34" charset="0"/>
              </a:rPr>
              <a:t>Marketingově používat u 2h akcí „hra“ </a:t>
            </a:r>
            <a:br>
              <a:rPr lang="cs-CZ" sz="3200" i="1" dirty="0">
                <a:latin typeface="Bahnschrift" panose="020B0502040204020203" pitchFamily="34" charset="0"/>
              </a:rPr>
            </a:br>
            <a:r>
              <a:rPr lang="cs-CZ" sz="3200" i="1" dirty="0">
                <a:latin typeface="Bahnschrift" panose="020B0502040204020203" pitchFamily="34" charset="0"/>
              </a:rPr>
              <a:t>(Hry do matematiky na násobilku)</a:t>
            </a:r>
          </a:p>
          <a:p>
            <a:pPr marL="0" indent="0">
              <a:buNone/>
            </a:pPr>
            <a:endParaRPr lang="cs-CZ" sz="3200" dirty="0">
              <a:latin typeface="Bahnschrift" panose="020B0502040204020203" pitchFamily="34" charset="0"/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32E203-8C56-1591-EBDA-167597C4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Setkání lektorů TŠ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58D4EF-FE7A-E337-F4EF-D3CF23F73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6311790"/>
            <a:ext cx="646983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511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1553</Words>
  <Application>Microsoft Office PowerPoint</Application>
  <PresentationFormat>Širokoúhlá obrazovka</PresentationFormat>
  <Paragraphs>195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Bahnschrift</vt:lpstr>
      <vt:lpstr>Bahnschrift SemiBold</vt:lpstr>
      <vt:lpstr>Calibri</vt:lpstr>
      <vt:lpstr>Calibri Light</vt:lpstr>
      <vt:lpstr>Courier New</vt:lpstr>
      <vt:lpstr>Open Sans</vt:lpstr>
      <vt:lpstr>Symbol</vt:lpstr>
      <vt:lpstr>Motiv Office</vt:lpstr>
      <vt:lpstr>Setkání lektorů 2025</vt:lpstr>
      <vt:lpstr>Kurzy v číslech</vt:lpstr>
      <vt:lpstr>Novinky v TŠ, co se povedlo</vt:lpstr>
      <vt:lpstr>Co se nezdařilo dotáhnout</vt:lpstr>
      <vt:lpstr>Nové produkty v roce 2024</vt:lpstr>
      <vt:lpstr>Legislativní novinky v roce 2025</vt:lpstr>
      <vt:lpstr>Systém výpočtu honoráře</vt:lpstr>
      <vt:lpstr>Ze zpětných vazeb</vt:lpstr>
      <vt:lpstr>Školení – zvažovat prodejnost</vt:lpstr>
      <vt:lpstr>Plánování akcí, specifikace obsahů</vt:lpstr>
      <vt:lpstr>Vzorový obsah</vt:lpstr>
      <vt:lpstr>Vzorový popis</vt:lpstr>
      <vt:lpstr>Vzorový obsah 2 Hravá přírodověda činnostně</vt:lpstr>
      <vt:lpstr>Vzorový popis 2</vt:lpstr>
      <vt:lpstr>Podoba webináře/kurzu</vt:lpstr>
      <vt:lpstr>Podoba webináře/kurzu</vt:lpstr>
      <vt:lpstr>Náměty na nová školení</vt:lpstr>
      <vt:lpstr>Live webinar-ukázky práce</vt:lpstr>
      <vt:lpstr>Administrace-ukázky práce</vt:lpstr>
      <vt:lpstr>Děkujeme za spolupráci &lt;3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lektorů 2025</dc:title>
  <dc:creator>Tvořivá Škola</dc:creator>
  <cp:lastModifiedBy>Tvořivá Škola</cp:lastModifiedBy>
  <cp:revision>33</cp:revision>
  <dcterms:created xsi:type="dcterms:W3CDTF">2023-01-11T15:47:29Z</dcterms:created>
  <dcterms:modified xsi:type="dcterms:W3CDTF">2025-01-23T16:54:57Z</dcterms:modified>
</cp:coreProperties>
</file>